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3" r:id="rId9"/>
    <p:sldId id="262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3442" autoAdjust="0"/>
  </p:normalViewPr>
  <p:slideViewPr>
    <p:cSldViewPr snapToGrid="0">
      <p:cViewPr varScale="1">
        <p:scale>
          <a:sx n="75" d="100"/>
          <a:sy n="75" d="100"/>
        </p:scale>
        <p:origin x="19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A3F89-C6B0-4DF8-AB47-47EB66F74C2B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778E7-2F53-4AAA-A36B-E3CF7B6D3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092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Half a million 2ww skin cancer referrals per year; </a:t>
            </a:r>
          </a:p>
          <a:p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13 million GP consultations for skin issues per year around 15% ; yet historically very poorly taught in medical school and in training despite 38% go into GP training after foundation according to GP online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7778E7-2F53-4AAA-A36B-E3CF7B6D32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101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Melanoma criteria are very broad and will cover many benign skin lesions; only way to differentiate is with closer inspection and </a:t>
            </a:r>
            <a:r>
              <a:rPr lang="en-GB" dirty="0" err="1"/>
              <a:t>dermoscopy</a:t>
            </a:r>
            <a:r>
              <a:rPr lang="en-GB" dirty="0"/>
              <a:t> photographs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7778E7-2F53-4AAA-A36B-E3CF7B6D32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56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Suspected SCC features might include: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F2940"/>
                </a:solidFill>
                <a:effectLst/>
                <a:latin typeface="Open Sans" panose="020B0606030504020204" pitchFamily="34" charset="0"/>
              </a:rPr>
              <a:t>Rough, reddish scaly patch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F2940"/>
                </a:solidFill>
                <a:effectLst/>
                <a:latin typeface="Open Sans" panose="020B0606030504020204" pitchFamily="34" charset="0"/>
              </a:rPr>
              <a:t>Open sore (often with a raised border)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F2940"/>
                </a:solidFill>
                <a:effectLst/>
                <a:latin typeface="Open Sans" panose="020B0606030504020204" pitchFamily="34" charset="0"/>
              </a:rPr>
              <a:t>Brown spot that looks like an age spot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F2940"/>
                </a:solidFill>
                <a:effectLst/>
                <a:latin typeface="Open Sans" panose="020B0606030504020204" pitchFamily="34" charset="0"/>
              </a:rPr>
              <a:t>Firm, dome-shaped growth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F2940"/>
                </a:solidFill>
                <a:effectLst/>
                <a:latin typeface="Open Sans" panose="020B0606030504020204" pitchFamily="34" charset="0"/>
              </a:rPr>
              <a:t>Wart-like growth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F2940"/>
                </a:solidFill>
                <a:effectLst/>
                <a:latin typeface="Open Sans" panose="020B0606030504020204" pitchFamily="34" charset="0"/>
              </a:rPr>
              <a:t>Tiny, rhinoceros-shaped horn growing from your skin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F2940"/>
                </a:solidFill>
                <a:effectLst/>
                <a:latin typeface="Open Sans" panose="020B0606030504020204" pitchFamily="34" charset="0"/>
              </a:rPr>
              <a:t>Sore developing in an old scar</a:t>
            </a:r>
          </a:p>
          <a:p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NB. Does not include </a:t>
            </a:r>
            <a:r>
              <a:rPr lang="en-GB" dirty="0" err="1"/>
              <a:t>bowens</a:t>
            </a:r>
            <a:r>
              <a:rPr lang="en-GB" dirty="0"/>
              <a:t> (scaly plaque) </a:t>
            </a:r>
            <a:r>
              <a:rPr lang="en-GB" dirty="0">
                <a:sym typeface="Wingdings" panose="05000000000000000000" pitchFamily="2" charset="2"/>
              </a:rPr>
              <a:t> BAD recommends can be managed in primary care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BCC’s should be referred to either a GPSI if in a low risk location under normal non-urgent referral pathway  not into the 2ww pathway</a:t>
            </a:r>
          </a:p>
          <a:p>
            <a:r>
              <a:rPr lang="en-GB" dirty="0">
                <a:sym typeface="Wingdings" panose="05000000000000000000" pitchFamily="2" charset="2"/>
              </a:rPr>
              <a:t>If in high risk location e.g. face, esp. eye/eyelids, ear, nose (triangle of danger), or if very large/abnormal morphology suspecting </a:t>
            </a:r>
            <a:r>
              <a:rPr lang="en-GB" dirty="0" err="1">
                <a:sym typeface="Wingdings" panose="05000000000000000000" pitchFamily="2" charset="2"/>
              </a:rPr>
              <a:t>morphoeic</a:t>
            </a:r>
            <a:r>
              <a:rPr lang="en-GB" dirty="0">
                <a:sym typeface="Wingdings" panose="05000000000000000000" pitchFamily="2" charset="2"/>
              </a:rPr>
              <a:t> BCC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err="1">
                <a:sym typeface="Wingdings" panose="05000000000000000000" pitchFamily="2" charset="2"/>
              </a:rPr>
              <a:t>Morphoeic</a:t>
            </a:r>
            <a:r>
              <a:rPr lang="en-GB" dirty="0">
                <a:sym typeface="Wingdings" panose="05000000000000000000" pitchFamily="2" charset="2"/>
              </a:rPr>
              <a:t> BCC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Usually found in mid-facial sites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Waxy, </a:t>
            </a:r>
            <a:r>
              <a:rPr lang="en-GB" b="0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scar</a:t>
            </a: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-like plaque with indistinct borders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Wide and deep subclinical extension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May </a:t>
            </a:r>
            <a:r>
              <a:rPr lang="en-GB" b="0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infiltrate</a:t>
            </a: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cutaneous </a:t>
            </a:r>
            <a:r>
              <a:rPr lang="en-GB" b="0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nerves</a:t>
            </a: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(</a:t>
            </a:r>
            <a:r>
              <a:rPr lang="en-GB" b="0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perineural</a:t>
            </a: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spread)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Also known as </a:t>
            </a:r>
            <a:r>
              <a:rPr lang="en-GB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morpheic</a:t>
            </a: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GB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morphoeiform</a:t>
            </a: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or sclerosing BCC</a:t>
            </a:r>
          </a:p>
          <a:p>
            <a:endParaRPr lang="en-GB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7778E7-2F53-4AAA-A36B-E3CF7B6D32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39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 benign lesions can be managed in GP the aim is to be able to consistently and accurately identify these lesions; difficult in 10 minute consultation and without proper tools (</a:t>
            </a:r>
            <a:r>
              <a:rPr lang="en-GB" dirty="0" err="1"/>
              <a:t>dermatoscope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Actinic keratoses can be frozen or use </a:t>
            </a:r>
            <a:r>
              <a:rPr lang="en-GB" dirty="0" err="1"/>
              <a:t>efudix</a:t>
            </a:r>
            <a:r>
              <a:rPr lang="en-GB" dirty="0"/>
              <a:t> (5 fluorouracil) /</a:t>
            </a:r>
            <a:r>
              <a:rPr lang="en-GB" dirty="0" err="1"/>
              <a:t>aldara</a:t>
            </a:r>
            <a:r>
              <a:rPr lang="en-GB" dirty="0"/>
              <a:t> (imiquimod)</a:t>
            </a:r>
          </a:p>
          <a:p>
            <a:r>
              <a:rPr lang="en-GB" dirty="0"/>
              <a:t>Variety if benign lesions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7778E7-2F53-4AAA-A36B-E3CF7B6D32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44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the Audit I took all the 2ww skin cancer referrals between 1</a:t>
            </a:r>
            <a:r>
              <a:rPr lang="en-GB" baseline="30000" dirty="0"/>
              <a:t>st</a:t>
            </a:r>
            <a:r>
              <a:rPr lang="en-GB" dirty="0"/>
              <a:t> September and 31</a:t>
            </a:r>
            <a:r>
              <a:rPr lang="en-GB" baseline="30000" dirty="0"/>
              <a:t>st</a:t>
            </a:r>
            <a:r>
              <a:rPr lang="en-GB" dirty="0"/>
              <a:t> September</a:t>
            </a:r>
          </a:p>
          <a:p>
            <a:r>
              <a:rPr lang="en-GB" dirty="0"/>
              <a:t>Fairly equal in number of Melanoma and SCC referrals</a:t>
            </a:r>
          </a:p>
          <a:p>
            <a:endParaRPr lang="en-GB" dirty="0"/>
          </a:p>
          <a:p>
            <a:r>
              <a:rPr lang="en-GB" dirty="0"/>
              <a:t>For 6 without box ticked; suggested diagnoses included pyogenic granuloma, ulcer, and several where a query of melanoma or SCC was made in the referral indication but no box had been checked (presumed to be clerical error)</a:t>
            </a:r>
          </a:p>
          <a:p>
            <a:endParaRPr lang="en-GB" dirty="0"/>
          </a:p>
          <a:p>
            <a:r>
              <a:rPr lang="en-GB" dirty="0"/>
              <a:t>Interestingly where no box had been ticked and another diagnosis had been suspected these were more often the eventual diagnosis than not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7778E7-2F53-4AAA-A36B-E3CF7B6D32C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506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While lower than the national average for 2ww melanoma and SCC rates; small study size and time of year may have contributed to this;</a:t>
            </a:r>
          </a:p>
          <a:p>
            <a:r>
              <a:rPr lang="en-GB" dirty="0"/>
              <a:t>September people returning from holiday where moles may have been pointed out/more sun aware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7778E7-2F53-4AAA-A36B-E3CF7B6D32C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227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several cases the lesion which the patient had been referred in with was benign but there had been other lesions; most commonly facial lesions which had been spotted in secondary care and excised.</a:t>
            </a:r>
          </a:p>
          <a:p>
            <a:endParaRPr lang="en-GB" dirty="0"/>
          </a:p>
          <a:p>
            <a:r>
              <a:rPr lang="en-GB" dirty="0"/>
              <a:t>If high levels of AK, demonstrates prolonged sun exposure over lifetime</a:t>
            </a:r>
          </a:p>
          <a:p>
            <a:r>
              <a:rPr lang="en-GB" dirty="0"/>
              <a:t>or multiple changing moles in an elderly individual may point to a later presenting melanoma</a:t>
            </a:r>
          </a:p>
          <a:p>
            <a:endParaRPr lang="en-GB" dirty="0"/>
          </a:p>
          <a:p>
            <a:r>
              <a:rPr lang="en-GB" dirty="0"/>
              <a:t>Recognise constraints that the consultation length imposes 10 minutes; not time to get elderly/frail patients undressed to have a good look, also may not feel comfortable</a:t>
            </a:r>
          </a:p>
          <a:p>
            <a:r>
              <a:rPr lang="en-GB" dirty="0"/>
              <a:t>Especially when lesion is mentioned at the end of another consultation as an add-on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7778E7-2F53-4AAA-A36B-E3CF7B6D32C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751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Most of lesions that were referred and not excised were seborrheic keratoses which can look very similar to melanoma and may be difficult to differentiate without magnification</a:t>
            </a:r>
          </a:p>
          <a:p>
            <a:endParaRPr lang="en-GB" dirty="0"/>
          </a:p>
          <a:p>
            <a:r>
              <a:rPr lang="en-GB" dirty="0" err="1"/>
              <a:t>Teledermatology</a:t>
            </a:r>
            <a:r>
              <a:rPr lang="en-GB" dirty="0"/>
              <a:t> services may be useful in triaging patients with many modern day phone cameras able to capture lesions in good detail; of course without </a:t>
            </a:r>
            <a:r>
              <a:rPr lang="en-GB" dirty="0" err="1"/>
              <a:t>dermoscopy</a:t>
            </a:r>
            <a:r>
              <a:rPr lang="en-GB" dirty="0"/>
              <a:t> images difficult to differentiate; requires good lighting and a second person to take the image in most cases</a:t>
            </a:r>
          </a:p>
          <a:p>
            <a:r>
              <a:rPr lang="en-GB" dirty="0"/>
              <a:t>It would be interesting to see how referral rates when phone images are used; although potential to miss other lesions the patient has not spotted on their 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7778E7-2F53-4AAA-A36B-E3CF7B6D32C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769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51AA14-B371-FBAF-85B3-E50AA23E17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9BCBD2E-309C-A0EB-5FC2-AEA07918D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27DCE8-BFAF-3C8E-15E7-9D1FA58C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5690AD-C731-C0D9-B261-93CFF058D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BF1C7C-8219-2BF8-3F6B-71680098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56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2579EE-450B-F9C1-ABBF-9FD3CD466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356E4B9-E7A0-6C4E-5655-CE15BD4EE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B11057-EC02-4A50-60DD-681B0F45B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EE1BD4-47E7-6829-5232-779725CCF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BB2AB5-2801-C124-BA0E-ED297F23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63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BF41DE4-C0AD-B79F-BCD5-9C71C4BE8E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34E2605-839C-E3C3-EFB6-FD8719DC6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5948D4-9227-3104-46A0-E8CBC6178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99C10C-2F37-738E-6867-CF3692F80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800F0B-7747-8C8A-2F72-B434567F5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96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FC326E-1923-73A5-5076-36C416ED9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E9AC47-1516-7912-8F14-51445872F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064566-52F1-BFD6-17CF-71FF639D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F0399B-0533-8885-C24F-FF5DF0107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40A02D4-1AF3-04CB-351E-A0231A0DB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00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3F5C16-473E-38CB-EEAC-66C965FC1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198218-63F3-D591-C101-53FAC6045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4BFAA4-3492-204A-0F62-C4E20CDE0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A7E785-CF1F-F061-1D61-A109B6378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6FE1CD-9A44-69F3-F4A5-D81434A6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22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78CC5-D510-04C3-5ACF-45923BD00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F1EB49-9C5B-B07B-3488-055EC160D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611EE01-4007-25E9-DB31-1F46FAAEC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2351A1-8C8E-9254-680E-65C28D8C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52DBCC5-54C6-F02E-7B39-8EC050DCD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AD065C9-2CCF-4C71-FF38-21E35B4EC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96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0C9B1A-C782-FA33-8571-32524FF26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59933B-2BFE-7FEE-6E59-F97258870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8367904-AFC5-162B-C6E4-8C4D2D389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465B11B-E49B-078C-7356-44DB04E4D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008EBA6-A40F-117B-4D3B-EF088109A2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0D2D5C9-8BA5-555A-DF36-D3F866B0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8AF68D2-37FD-6205-CF7F-03D283E96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1807BD8-7FA5-2E1A-C9A3-F3633F015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13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C167D1-C354-3021-8C36-C6130EA78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0A11C01-FEC8-52AA-9BCF-66F927B7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B90EF82-BD0E-7798-67A9-A315A525F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B30BF5E-A27A-7F83-1946-2B78951E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4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E63F9BB-B882-E675-5D8E-7517EC20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0B60381-064B-895F-C17A-C9B7FD102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2D2A0EE-AF31-A2C4-8BFE-936DB4AC6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0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9FA54C-C939-936D-635C-4BA046516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ACCECD-E6CF-3FEF-5E54-CA37CA2B0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F9C486-FE3A-B5B9-C738-B3E730988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9015A6-45D7-2318-C9C0-6C42C690B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A3E470-E892-A428-D56F-A06F18448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2E98456-ED61-5F61-14E2-FBDFD4C10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04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A1AA55-C9AB-A529-1DC0-F688E3F06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6314F2B-65A3-A56A-93A2-40E39E95D4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082F5DE-5E47-3861-AF09-2D382289A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0F15DF-A3C2-B2F6-4659-0DA3F261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C66458-D9B0-2E3C-0793-BF7B5DB32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8D2BB5-AEDE-E4A7-4F6C-3382E1FC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54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4EDDF71-FB4B-151C-B323-004BEB851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6F13E2-7086-19DB-7F3C-8C655B861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4E1409-71D3-24A6-C10E-B1F27868A1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A6E13-6755-47AC-9A9A-749A2AE5F6ED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A4FC89-6706-3131-E7FD-6B4F9BDF7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34192A-2575-48AF-B764-20AE1C261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7D0B6-6F32-4BF0-BAFC-D55D821377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15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cds.org.uk/" TargetMode="External"/><Relationship Id="rId2" Type="http://schemas.openxmlformats.org/officeDocument/2006/relationships/hyperlink" Target="https://dermnetnz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ce.org/" TargetMode="External"/><Relationship Id="rId2" Type="http://schemas.openxmlformats.org/officeDocument/2006/relationships/hyperlink" Target="https://www.england.nhs.uk/wp-content/uploads/2022/04/B0829-suspected-skin-cancer-two-week-wait-pathway-optimisation-guidance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e.org.uk/guidance/ng12/chapter/terms-used-in-this-guideline#raises-the-suspicion-o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dn.bad.org.uk/uploads/2022/04/28105711/Skin-Specific-Measures-Flowchart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04DE3-7D3B-75B0-0925-AE1610637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510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A Review of 2WW skin pathway referrals in the month of September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09D7533-2F32-1941-144F-8C983A043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45025"/>
            <a:ext cx="9144000" cy="1655762"/>
          </a:xfrm>
        </p:spPr>
        <p:txBody>
          <a:bodyPr/>
          <a:lstStyle/>
          <a:p>
            <a:r>
              <a:rPr lang="en-GB" dirty="0"/>
              <a:t>Lawrence Abel 3</a:t>
            </a:r>
            <a:r>
              <a:rPr lang="en-GB" baseline="30000" dirty="0"/>
              <a:t>rd</a:t>
            </a:r>
            <a:r>
              <a:rPr lang="en-GB" dirty="0"/>
              <a:t> Year MBBS</a:t>
            </a:r>
          </a:p>
        </p:txBody>
      </p:sp>
    </p:spTree>
    <p:extLst>
      <p:ext uri="{BB962C8B-B14F-4D97-AF65-F5344CB8AC3E}">
        <p14:creationId xmlns:p14="http://schemas.microsoft.com/office/powerpoint/2010/main" val="357341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DA213C-688A-6E5E-065C-CA1CE372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Dermatology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2088CC-C2A0-4951-55B6-609FDB967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hlinkClick r:id="rId2"/>
              </a:rPr>
              <a:t>Dermnet</a:t>
            </a:r>
            <a:r>
              <a:rPr lang="en-GB" dirty="0">
                <a:hlinkClick r:id="rId2"/>
              </a:rPr>
              <a:t> NZ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3"/>
              </a:rPr>
              <a:t>Primary Care Dermatology Society</a:t>
            </a:r>
            <a:endParaRPr lang="en-GB" dirty="0"/>
          </a:p>
          <a:p>
            <a:endParaRPr lang="en-GB" dirty="0"/>
          </a:p>
          <a:p>
            <a:r>
              <a:rPr lang="en-GB" dirty="0"/>
              <a:t>Various pharmaceutical company sponsored teaching sessions</a:t>
            </a:r>
          </a:p>
        </p:txBody>
      </p:sp>
    </p:spTree>
    <p:extLst>
      <p:ext uri="{BB962C8B-B14F-4D97-AF65-F5344CB8AC3E}">
        <p14:creationId xmlns:p14="http://schemas.microsoft.com/office/powerpoint/2010/main" val="228274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DD6498-242B-C9A8-FF9A-2D6BDB0A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A4126D-BD4A-A904-9602-F15791052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/>
              <a:t>The two-week wait skin cancer pathway: innovative approaches to support early diagnosis of skin cancer as part of the NHS COVID-19 recovery plan. NHS England, British Association of Dermatologists. </a:t>
            </a:r>
            <a:r>
              <a:rPr lang="en-GB" dirty="0">
                <a:hlinkClick r:id="rId2"/>
              </a:rPr>
              <a:t>https://www.england.nhs.uk</a:t>
            </a: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Nice (2021) Skin Cancers – recognition and referral (</a:t>
            </a:r>
            <a:r>
              <a:rPr lang="en-GB" i="1" dirty="0"/>
              <a:t>NICE guidelines</a:t>
            </a:r>
            <a:r>
              <a:rPr lang="en-GB" dirty="0"/>
              <a:t>) National Institute for Heath and Care Excellence. </a:t>
            </a:r>
            <a:r>
              <a:rPr lang="en-GB" dirty="0">
                <a:hlinkClick r:id="rId3"/>
              </a:rPr>
              <a:t>http://www.nice.org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9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D69025-A2A5-7964-8C7E-8445D1BF8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DCAAFD-78EF-3786-A5BA-EBA846FB4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Half of the million dermatology referrals to secondary care per year in England are 2ww:</a:t>
            </a:r>
          </a:p>
          <a:p>
            <a:pPr marL="0" indent="0">
              <a:buNone/>
            </a:pPr>
            <a:r>
              <a:rPr lang="en-GB" dirty="0"/>
              <a:t>6% of all these referrals end up with diagnosed SCC or BCC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/>
              <a:t>More urgent (2ww) referrals than any other specialty; </a:t>
            </a:r>
          </a:p>
          <a:p>
            <a:pPr marL="0" indent="0">
              <a:buNone/>
            </a:pPr>
            <a:r>
              <a:rPr lang="en-GB" dirty="0"/>
              <a:t>A review of the pathway in 2021 emphasised the need for an expansion of referral services, including the use of </a:t>
            </a:r>
            <a:r>
              <a:rPr lang="en-GB" dirty="0" err="1"/>
              <a:t>teledermatology</a:t>
            </a:r>
            <a:r>
              <a:rPr lang="en-GB" dirty="0"/>
              <a:t>. </a:t>
            </a:r>
            <a:r>
              <a:rPr lang="en-GB" baseline="30000" dirty="0"/>
              <a:t>1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31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00FCF-B80B-F057-A9B9-4FEC5E2D7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Melanoma checklist </a:t>
            </a:r>
            <a:r>
              <a:rPr lang="en-GB" baseline="30000" dirty="0"/>
              <a:t>2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019BF96-EA38-9889-A6F2-31E108A5F7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17034" y="1417252"/>
            <a:ext cx="7757932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0612598-F2AE-E32A-6998-5D8568EF365A}"/>
              </a:ext>
            </a:extLst>
          </p:cNvPr>
          <p:cNvSpPr txBox="1"/>
          <p:nvPr/>
        </p:nvSpPr>
        <p:spPr>
          <a:xfrm>
            <a:off x="838200" y="5990532"/>
            <a:ext cx="10515600" cy="38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If score of 3 or more then refer under 2ww</a:t>
            </a:r>
          </a:p>
        </p:txBody>
      </p:sp>
    </p:spTree>
    <p:extLst>
      <p:ext uri="{BB962C8B-B14F-4D97-AF65-F5344CB8AC3E}">
        <p14:creationId xmlns:p14="http://schemas.microsoft.com/office/powerpoint/2010/main" val="31147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745720-70E5-FD54-76A3-A84A9FD81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SCC and BCC guidelines 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346DC1-F4D4-2C85-DF60-07176E84C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GB" sz="1800" b="1" i="0" dirty="0">
                <a:solidFill>
                  <a:srgbClr val="0E0E0E"/>
                </a:solidFill>
                <a:effectLst/>
                <a:latin typeface="Lora" panose="020B0604020202020204" pitchFamily="2" charset="0"/>
              </a:rPr>
              <a:t>Squamous cell carcinoma</a:t>
            </a:r>
          </a:p>
          <a:p>
            <a:pPr algn="l"/>
            <a:r>
              <a:rPr lang="en-GB" sz="1800" b="0" i="0" dirty="0">
                <a:solidFill>
                  <a:srgbClr val="0E0E0E"/>
                </a:solidFill>
                <a:effectLst/>
                <a:latin typeface="Inter"/>
              </a:rPr>
              <a:t>1.7.4 Consider a suspected cancer pathway referral (for an appointment within 2 weeks) for people with a skin lesion that </a:t>
            </a:r>
            <a:r>
              <a:rPr lang="en-GB" sz="1800" b="0" i="0" u="sng" dirty="0">
                <a:solidFill>
                  <a:srgbClr val="005EA5"/>
                </a:solidFill>
                <a:effectLst/>
                <a:latin typeface="Inter"/>
                <a:hlinkClick r:id="rId3"/>
              </a:rPr>
              <a:t>raises the suspicion of</a:t>
            </a:r>
            <a:r>
              <a:rPr lang="en-GB" sz="1800" b="0" i="0" dirty="0">
                <a:solidFill>
                  <a:srgbClr val="0E0E0E"/>
                </a:solidFill>
                <a:effectLst/>
                <a:latin typeface="Inter"/>
              </a:rPr>
              <a:t> squamous cell carcinoma. </a:t>
            </a:r>
            <a:r>
              <a:rPr lang="en-GB" sz="1800" b="1" i="0" dirty="0">
                <a:solidFill>
                  <a:srgbClr val="0E0E0E"/>
                </a:solidFill>
                <a:effectLst/>
                <a:latin typeface="Inter"/>
              </a:rPr>
              <a:t>[2015]</a:t>
            </a:r>
            <a:endParaRPr lang="en-GB" sz="1800" b="0" i="0" dirty="0">
              <a:solidFill>
                <a:srgbClr val="0E0E0E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en-GB" dirty="0"/>
          </a:p>
          <a:p>
            <a:pPr algn="l"/>
            <a:r>
              <a:rPr lang="en-GB" sz="1800" b="1" i="0" dirty="0">
                <a:solidFill>
                  <a:srgbClr val="0E0E0E"/>
                </a:solidFill>
                <a:effectLst/>
                <a:latin typeface="Lora" pitchFamily="2" charset="0"/>
              </a:rPr>
              <a:t>Basal cell carcinoma</a:t>
            </a:r>
          </a:p>
          <a:p>
            <a:pPr algn="l"/>
            <a:r>
              <a:rPr lang="en-GB" sz="1800" b="0" i="0" dirty="0">
                <a:solidFill>
                  <a:srgbClr val="0E0E0E"/>
                </a:solidFill>
                <a:effectLst/>
                <a:latin typeface="Inter"/>
              </a:rPr>
              <a:t>1.7.5 Consider routine referral for people if they have a skin lesion that raises the suspicion of a basal cell carcinoma. (Typical features of basal cell carcinoma include: an ulcer with a raised rolled edge; prominent fine blood vessels around a lesion; or a nodule on the skin [particularly pearly or waxy nodules].) </a:t>
            </a:r>
            <a:r>
              <a:rPr lang="en-GB" sz="1800" b="1" i="0" dirty="0">
                <a:solidFill>
                  <a:srgbClr val="0E0E0E"/>
                </a:solidFill>
                <a:effectLst/>
                <a:latin typeface="Inter"/>
              </a:rPr>
              <a:t>[2015]</a:t>
            </a:r>
            <a:endParaRPr lang="en-GB" sz="1800" b="0" i="0" dirty="0">
              <a:solidFill>
                <a:srgbClr val="0E0E0E"/>
              </a:solidFill>
              <a:effectLst/>
              <a:latin typeface="Inter"/>
            </a:endParaRPr>
          </a:p>
          <a:p>
            <a:pPr algn="l"/>
            <a:r>
              <a:rPr lang="en-GB" sz="1800" b="0" i="0" dirty="0">
                <a:solidFill>
                  <a:srgbClr val="0E0E0E"/>
                </a:solidFill>
                <a:effectLst/>
                <a:latin typeface="Inter"/>
              </a:rPr>
              <a:t>1.7.6 Only consider a suspected cancer pathway referral (for an appointment within 2 weeks) for people with a skin lesion that raises the suspicion of a basal cell carcinoma if there is particular concern that a delay may have a significant impact, because of factors such as lesion site or size. </a:t>
            </a:r>
            <a:r>
              <a:rPr lang="en-GB" sz="1800" b="1" i="0" dirty="0">
                <a:solidFill>
                  <a:srgbClr val="0E0E0E"/>
                </a:solidFill>
                <a:effectLst/>
                <a:latin typeface="Inter"/>
              </a:rPr>
              <a:t>[2015]</a:t>
            </a:r>
            <a:endParaRPr lang="en-GB" sz="1800" b="0" i="0" dirty="0">
              <a:solidFill>
                <a:srgbClr val="0E0E0E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04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4E8B0E5-B0E4-4310-A797-11EB21F24A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12" y="1152207"/>
            <a:ext cx="12003175" cy="45535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0092C8F-6025-B6C5-E330-2AF9F5E89A8A}"/>
              </a:ext>
            </a:extLst>
          </p:cNvPr>
          <p:cNvSpPr txBox="1"/>
          <p:nvPr/>
        </p:nvSpPr>
        <p:spPr>
          <a:xfrm>
            <a:off x="320842" y="176463"/>
            <a:ext cx="11502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BAD Guidance on Care Levels (2014)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ECE209A-89E2-C2CA-075F-F4DCC022CDDC}"/>
              </a:ext>
            </a:extLst>
          </p:cNvPr>
          <p:cNvSpPr txBox="1"/>
          <p:nvPr/>
        </p:nvSpPr>
        <p:spPr>
          <a:xfrm>
            <a:off x="428625" y="5850539"/>
            <a:ext cx="1105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Image taken from </a:t>
            </a:r>
            <a:r>
              <a:rPr lang="en-GB" dirty="0">
                <a:hlinkClick r:id="rId4"/>
              </a:rPr>
              <a:t>BAD Skin Cancer Levels of Care (2014)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50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9087C1-444A-C87B-0EB0-2B4457F78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455CF9-3E1B-9233-0DBD-6323AC8D2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to 31</a:t>
            </a:r>
            <a:r>
              <a:rPr lang="en-GB" baseline="30000" dirty="0"/>
              <a:t>st</a:t>
            </a:r>
            <a:r>
              <a:rPr lang="en-GB" dirty="0"/>
              <a:t> of September 2022:</a:t>
            </a:r>
          </a:p>
          <a:p>
            <a:pPr marL="0" indent="0">
              <a:buNone/>
            </a:pPr>
            <a:r>
              <a:rPr lang="en-GB" dirty="0"/>
              <a:t>34 patients, for which 33 had data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- 15 melanoma referrals</a:t>
            </a:r>
          </a:p>
          <a:p>
            <a:pPr marL="0" indent="0">
              <a:buNone/>
            </a:pPr>
            <a:r>
              <a:rPr lang="en-GB" dirty="0"/>
              <a:t>- 13 SCC referrals</a:t>
            </a:r>
          </a:p>
          <a:p>
            <a:pPr>
              <a:buFontTx/>
              <a:buChar char="-"/>
            </a:pPr>
            <a:r>
              <a:rPr lang="en-GB" dirty="0"/>
              <a:t>6 referred without box ticked </a:t>
            </a:r>
          </a:p>
          <a:p>
            <a:pPr marL="0" indent="0">
              <a:buNone/>
            </a:pPr>
            <a:r>
              <a:rPr lang="en-GB" dirty="0"/>
              <a:t>(for some of these had other diagnoses queried)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29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B53DF9-19B5-7442-A095-51D00A1DE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Diagnoses by Secondary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99F63F-EBAF-87BD-6470-7D638D14A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4 BCC</a:t>
            </a:r>
          </a:p>
          <a:p>
            <a:r>
              <a:rPr lang="en-GB" dirty="0"/>
              <a:t>1 SCC</a:t>
            </a:r>
          </a:p>
          <a:p>
            <a:r>
              <a:rPr lang="en-GB" dirty="0"/>
              <a:t>No melanoma</a:t>
            </a:r>
          </a:p>
          <a:p>
            <a:r>
              <a:rPr lang="en-GB" dirty="0"/>
              <a:t>Variety of </a:t>
            </a:r>
            <a:r>
              <a:rPr lang="en-GB" dirty="0" err="1"/>
              <a:t>seb</a:t>
            </a:r>
            <a:r>
              <a:rPr lang="en-GB" dirty="0"/>
              <a:t> k, benign naevi, haemangiomas, actinic keratoses and warts</a:t>
            </a:r>
          </a:p>
          <a:p>
            <a:endParaRPr lang="en-GB" dirty="0"/>
          </a:p>
          <a:p>
            <a:r>
              <a:rPr lang="en-GB" dirty="0"/>
              <a:t>Of 34 referred; 13 fully excised (38%), 4 punch biopsies (12%), 3 curetted (9%)</a:t>
            </a:r>
          </a:p>
          <a:p>
            <a:pPr marL="0" indent="0">
              <a:buNone/>
            </a:pPr>
            <a:r>
              <a:rPr lang="en-GB" b="0" i="0" dirty="0">
                <a:solidFill>
                  <a:srgbClr val="FFFFFF"/>
                </a:solidFill>
                <a:effectLst/>
                <a:latin typeface="Decimal"/>
              </a:rPr>
              <a:t>SBGW291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92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1C1AB0-1CF3-7D5D-E324-4AF36FE81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Missed Lesions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164CAD-88C2-0BDF-50A4-28393A440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two cases lesions other than those with which the patient had been referred were picked up and excised; </a:t>
            </a:r>
          </a:p>
          <a:p>
            <a:pPr>
              <a:buFontTx/>
              <a:buChar char="-"/>
            </a:pPr>
            <a:r>
              <a:rPr lang="en-GB" dirty="0"/>
              <a:t>SCC on ear</a:t>
            </a:r>
          </a:p>
          <a:p>
            <a:pPr>
              <a:buFontTx/>
              <a:buChar char="-"/>
            </a:pPr>
            <a:r>
              <a:rPr lang="en-GB" dirty="0"/>
              <a:t>BCC on face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r>
              <a:rPr lang="en-GB" dirty="0"/>
              <a:t>Emphasises importance of performing a skin check; particularly over high risk areas which have had lots of sun exposure.</a:t>
            </a:r>
          </a:p>
        </p:txBody>
      </p:sp>
    </p:spTree>
    <p:extLst>
      <p:ext uri="{BB962C8B-B14F-4D97-AF65-F5344CB8AC3E}">
        <p14:creationId xmlns:p14="http://schemas.microsoft.com/office/powerpoint/2010/main" val="2888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6CA826-AEC4-3E9C-3E80-C05706439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50D64A-4F0A-DDB2-5095-5B37A4F63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663"/>
            <a:ext cx="10515600" cy="509721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In a majority of cases lesion which were referred were excised or biopsied in secondary care (58%)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 cases where lesions were discharged without intervention the most common diagnosis was Seborrheic Keratosis; these are difficult to distinguish from hx and examination without a </a:t>
            </a:r>
            <a:r>
              <a:rPr lang="en-GB" dirty="0" err="1"/>
              <a:t>dermatoscope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Increased availability and use of </a:t>
            </a:r>
            <a:r>
              <a:rPr lang="en-GB" dirty="0" err="1"/>
              <a:t>dermatoscopes</a:t>
            </a:r>
            <a:r>
              <a:rPr lang="en-GB" dirty="0"/>
              <a:t> is needed to increase diagnosis of common benign skin lesions in primary care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Teledermatology</a:t>
            </a:r>
            <a:r>
              <a:rPr lang="en-GB" dirty="0"/>
              <a:t> may help in the triaging of lesions sent to secondary care and help reduce burden of appointments on already stretched secondary care services</a:t>
            </a:r>
          </a:p>
        </p:txBody>
      </p:sp>
    </p:spTree>
    <p:extLst>
      <p:ext uri="{BB962C8B-B14F-4D97-AF65-F5344CB8AC3E}">
        <p14:creationId xmlns:p14="http://schemas.microsoft.com/office/powerpoint/2010/main" val="171689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10908</TotalTime>
  <Words>1040</Words>
  <Application>Microsoft Office PowerPoint</Application>
  <PresentationFormat>Widescreen</PresentationFormat>
  <Paragraphs>117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Decimal</vt:lpstr>
      <vt:lpstr>Inter</vt:lpstr>
      <vt:lpstr>Lora</vt:lpstr>
      <vt:lpstr>Open Sans</vt:lpstr>
      <vt:lpstr>Wingdings</vt:lpstr>
      <vt:lpstr>Office Theme</vt:lpstr>
      <vt:lpstr>A Review of 2WW skin pathway referrals in the month of September</vt:lpstr>
      <vt:lpstr>Background</vt:lpstr>
      <vt:lpstr>Melanoma checklist 2</vt:lpstr>
      <vt:lpstr>SCC and BCC guidelines 2</vt:lpstr>
      <vt:lpstr>PowerPoint Presentation</vt:lpstr>
      <vt:lpstr>Data Collection</vt:lpstr>
      <vt:lpstr>Diagnoses by Secondary Care</vt:lpstr>
      <vt:lpstr>Missed Lesions </vt:lpstr>
      <vt:lpstr>Outcomes</vt:lpstr>
      <vt:lpstr>Dermatology Resources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Review of 2WW skin pathway referrals</dc:title>
  <dc:creator>Lawrence Abel (UG)</dc:creator>
  <cp:lastModifiedBy>Westgate Robert (A82016) Carlisle Healthcare</cp:lastModifiedBy>
  <cp:revision>26</cp:revision>
  <dcterms:created xsi:type="dcterms:W3CDTF">2023-03-30T10:29:37Z</dcterms:created>
  <dcterms:modified xsi:type="dcterms:W3CDTF">2023-05-17T16:53:21Z</dcterms:modified>
</cp:coreProperties>
</file>